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50">
          <p15:clr>
            <a:srgbClr val="A4A3A4"/>
          </p15:clr>
        </p15:guide>
        <p15:guide id="3" orient="horz" pos="2709">
          <p15:clr>
            <a:srgbClr val="A4A3A4"/>
          </p15:clr>
        </p15:guide>
        <p15:guide id="4" orient="horz" pos="214">
          <p15:clr>
            <a:srgbClr val="A4A3A4"/>
          </p15:clr>
        </p15:guide>
        <p15:guide id="5" orient="horz" pos="2210">
          <p15:clr>
            <a:srgbClr val="A4A3A4"/>
          </p15:clr>
        </p15:guide>
        <p15:guide id="6" pos="2880">
          <p15:clr>
            <a:srgbClr val="A4A3A4"/>
          </p15:clr>
        </p15:guide>
        <p15:guide id="7" pos="385">
          <p15:clr>
            <a:srgbClr val="A4A3A4"/>
          </p15:clr>
        </p15:guide>
        <p15:guide id="8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3" autoAdjust="0"/>
  </p:normalViewPr>
  <p:slideViewPr>
    <p:cSldViewPr>
      <p:cViewPr varScale="1">
        <p:scale>
          <a:sx n="137" d="100"/>
          <a:sy n="137" d="100"/>
        </p:scale>
        <p:origin x="-768" y="-90"/>
      </p:cViewPr>
      <p:guideLst>
        <p:guide orient="horz" pos="1620"/>
        <p:guide orient="horz" pos="350"/>
        <p:guide orient="horz" pos="2709"/>
        <p:guide orient="horz" pos="214"/>
        <p:guide orient="horz" pos="2210"/>
        <p:guide pos="2880"/>
        <p:guide pos="385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572F1-4C10-4F65-A115-1AE05F52782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80CE5-07C8-419F-B81B-325548F5E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9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0CE5-07C8-419F-B81B-325548F5EF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0CE5-07C8-419F-B81B-325548F5EF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0CE5-07C8-419F-B81B-325548F5EF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0CE5-07C8-419F-B81B-325548F5EF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0CE5-07C8-419F-B81B-325548F5EF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0CE5-07C8-419F-B81B-325548F5EF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r="402"/>
          <a:stretch/>
        </p:blipFill>
        <p:spPr bwMode="auto">
          <a:xfrm>
            <a:off x="-1" y="-20538"/>
            <a:ext cx="9180511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2141443"/>
            <a:ext cx="455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Кредитная карта для бизнеса</a:t>
            </a:r>
          </a:p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«Бизнес без купюр»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220072" y="1470769"/>
            <a:ext cx="4176464" cy="3117205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03682" y="384873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БЕСПРОЦЕНТНЫЙ ПЕРИОД ДО 50 ДНЕЙ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49" y="1751983"/>
            <a:ext cx="3329323" cy="1899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207" y="708834"/>
            <a:ext cx="793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Инструмент управления кредитными денежными средствами компании в рамках установленного банком лимита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206" y="339502"/>
            <a:ext cx="6697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КРЕДИТНАЯ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 БЕЗ КУПЮР» 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83568" y="1635646"/>
            <a:ext cx="4392488" cy="523222"/>
            <a:chOff x="683568" y="1946537"/>
            <a:chExt cx="4392488" cy="523222"/>
          </a:xfrm>
        </p:grpSpPr>
        <p:sp>
          <p:nvSpPr>
            <p:cNvPr id="12" name="TextBox 11"/>
            <p:cNvSpPr txBox="1"/>
            <p:nvPr/>
          </p:nvSpPr>
          <p:spPr>
            <a:xfrm>
              <a:off x="1421904" y="1946538"/>
              <a:ext cx="3654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Расплачивайтесь за счет лимита в торгово-сервисной сети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46537"/>
              <a:ext cx="539105" cy="523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11188" y="3294794"/>
            <a:ext cx="4154901" cy="539105"/>
            <a:chOff x="611188" y="3612506"/>
            <a:chExt cx="4154901" cy="53910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3612506"/>
              <a:ext cx="539105" cy="539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21904" y="3728172"/>
              <a:ext cx="33441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Совершайте </a:t>
              </a:r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покупки в интернете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3568" y="2448162"/>
            <a:ext cx="4392488" cy="557338"/>
            <a:chOff x="683568" y="2755505"/>
            <a:chExt cx="4392488" cy="55733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21904" y="2789623"/>
              <a:ext cx="36541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Выпускайте дополнительные карты с отдельным расходным лимитом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755505"/>
              <a:ext cx="547732" cy="547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623451" y="4123194"/>
            <a:ext cx="4452604" cy="738664"/>
            <a:chOff x="623451" y="4434085"/>
            <a:chExt cx="4452604" cy="73866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51" y="4533864"/>
              <a:ext cx="539105" cy="539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421904" y="4434085"/>
              <a:ext cx="36541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Получите д</a:t>
              </a:r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ополнительный льготный период, совершая покупки у партнеров банка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207" y="339502"/>
            <a:ext cx="5689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КРЕДИТНОЙ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БИЗНЕС-КАРТЫ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 БЕЗ КУПЮР»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28387" y="2346386"/>
            <a:ext cx="3938324" cy="626706"/>
            <a:chOff x="628760" y="1146472"/>
            <a:chExt cx="3938324" cy="62670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1146472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470740" y="1198216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Доступный лимит</a:t>
              </a:r>
            </a:p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 100 тыс. до 1 млн. руб.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8387" y="3180317"/>
            <a:ext cx="3938324" cy="626706"/>
            <a:chOff x="628760" y="1995686"/>
            <a:chExt cx="3938324" cy="62670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1995686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70740" y="2124373"/>
              <a:ext cx="3096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Ставка 21 %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1188" y="4136850"/>
            <a:ext cx="3939068" cy="626706"/>
            <a:chOff x="628760" y="2787774"/>
            <a:chExt cx="3939068" cy="62670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2787774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471484" y="2841827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Льготный период до </a:t>
              </a:r>
            </a:p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 дней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16016" y="2272230"/>
            <a:ext cx="3938324" cy="775018"/>
            <a:chOff x="628760" y="3654207"/>
            <a:chExt cx="3938324" cy="77501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3802519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470740" y="3654207"/>
              <a:ext cx="30963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Льготный период до 365 дней при расчетах в сети партнеров Банка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506512"/>
            <a:ext cx="3938324" cy="626706"/>
            <a:chOff x="628760" y="1146472"/>
            <a:chExt cx="3938324" cy="62670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1146472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470740" y="1198215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Ежемесячное погашение основного долга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32460" y="1512455"/>
            <a:ext cx="3939540" cy="626706"/>
            <a:chOff x="628760" y="1146472"/>
            <a:chExt cx="3939540" cy="62670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1146472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471956" y="1192272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Срок ведения деятельности клиента – не менее 12 мес.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16016" y="3164388"/>
            <a:ext cx="3938324" cy="738664"/>
            <a:chOff x="628760" y="1131590"/>
            <a:chExt cx="3938324" cy="73866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1146472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470740" y="1131590"/>
              <a:ext cx="30963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 требуется подтверждение целевого использования средств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716016" y="4167628"/>
            <a:ext cx="3938324" cy="626706"/>
            <a:chOff x="628760" y="1146472"/>
            <a:chExt cx="3938324" cy="62670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60" y="1146472"/>
              <a:ext cx="626706" cy="62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470740" y="1275159"/>
              <a:ext cx="3096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 требуется залог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6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471327" y="2384925"/>
            <a:ext cx="2174073" cy="36483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9" name="Прямоугольник с двумя скругленными соседними углами 4108"/>
          <p:cNvSpPr/>
          <p:nvPr/>
        </p:nvSpPr>
        <p:spPr>
          <a:xfrm rot="10800000">
            <a:off x="1205004" y="2441823"/>
            <a:ext cx="4257055" cy="315461"/>
          </a:xfrm>
          <a:prstGeom prst="round2Same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0" name="TextBox 4109"/>
          <p:cNvSpPr txBox="1"/>
          <p:nvPr/>
        </p:nvSpPr>
        <p:spPr>
          <a:xfrm>
            <a:off x="1205007" y="2514982"/>
            <a:ext cx="4242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стандартный льготный период 50 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дней </a:t>
            </a:r>
          </a:p>
        </p:txBody>
      </p:sp>
      <p:grpSp>
        <p:nvGrpSpPr>
          <p:cNvPr id="4113" name="Группа 4112"/>
          <p:cNvGrpSpPr/>
          <p:nvPr/>
        </p:nvGrpSpPr>
        <p:grpSpPr>
          <a:xfrm>
            <a:off x="611560" y="3204694"/>
            <a:ext cx="7416822" cy="443036"/>
            <a:chOff x="611560" y="3204694"/>
            <a:chExt cx="7416822" cy="443036"/>
          </a:xfrm>
        </p:grpSpPr>
        <p:sp>
          <p:nvSpPr>
            <p:cNvPr id="4097" name="TextBox 4096"/>
            <p:cNvSpPr txBox="1"/>
            <p:nvPr/>
          </p:nvSpPr>
          <p:spPr>
            <a:xfrm>
              <a:off x="1252298" y="3226157"/>
              <a:ext cx="677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l"/>
              <a:r>
                <a:rPr lang="ru-RU" sz="1000" dirty="0"/>
                <a:t>Если на дату следующего отчетного платежа </a:t>
              </a:r>
              <a:r>
                <a:rPr lang="ru-RU" sz="1000" dirty="0" smtClean="0"/>
                <a:t>(например каждое </a:t>
              </a:r>
              <a:r>
                <a:rPr lang="ru-RU" sz="1000" dirty="0"/>
                <a:t>5 число) будет присутствовать задолженность, то обязательный платеж составит 5% от суммы.</a:t>
              </a:r>
            </a:p>
          </p:txBody>
        </p:sp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204694"/>
              <a:ext cx="443036" cy="44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12" name="Группа 4111"/>
          <p:cNvGrpSpPr/>
          <p:nvPr/>
        </p:nvGrpSpPr>
        <p:grpSpPr>
          <a:xfrm>
            <a:off x="611560" y="3730312"/>
            <a:ext cx="7422910" cy="707886"/>
            <a:chOff x="611560" y="3649692"/>
            <a:chExt cx="7422910" cy="707886"/>
          </a:xfrm>
        </p:grpSpPr>
        <p:sp>
          <p:nvSpPr>
            <p:cNvPr id="113" name="TextBox 112"/>
            <p:cNvSpPr txBox="1"/>
            <p:nvPr/>
          </p:nvSpPr>
          <p:spPr>
            <a:xfrm>
              <a:off x="1258385" y="3649692"/>
              <a:ext cx="6776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050" b="1"/>
              </a:lvl1pPr>
            </a:lstStyle>
            <a:p>
              <a:r>
                <a:rPr lang="ru-RU" sz="1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дату обязательного платежа списывается основной долг (без процентов за пользование кредитным лимитом в рамках льготного периода). В данном примере платеж составит (1000 + 2000)*5% = 150 рублей. </a:t>
              </a:r>
            </a:p>
            <a:p>
              <a:r>
                <a:rPr lang="ru-RU" sz="1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ВАЖНО! Сумму необходимо погасить не позднее текущего дня. </a:t>
              </a:r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782117"/>
              <a:ext cx="443036" cy="44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11" name="Группа 4110"/>
          <p:cNvGrpSpPr/>
          <p:nvPr/>
        </p:nvGrpSpPr>
        <p:grpSpPr>
          <a:xfrm>
            <a:off x="611560" y="4520781"/>
            <a:ext cx="7423315" cy="443036"/>
            <a:chOff x="611560" y="4520781"/>
            <a:chExt cx="7423315" cy="443036"/>
          </a:xfrm>
        </p:grpSpPr>
        <p:sp>
          <p:nvSpPr>
            <p:cNvPr id="116" name="TextBox 115"/>
            <p:cNvSpPr txBox="1"/>
            <p:nvPr/>
          </p:nvSpPr>
          <p:spPr>
            <a:xfrm>
              <a:off x="1258790" y="4542244"/>
              <a:ext cx="6776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050" b="1"/>
              </a:lvl1pPr>
            </a:lstStyle>
            <a:p>
              <a:r>
                <a:rPr lang="ru-RU" sz="1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Если задолженность была полностью погашена в дату, ранее даты окончания льготного периода, то льготный период закончится в дату погашения.</a:t>
              </a:r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20781"/>
              <a:ext cx="443036" cy="44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" name="Прямоугольник 120"/>
          <p:cNvSpPr/>
          <p:nvPr/>
        </p:nvSpPr>
        <p:spPr>
          <a:xfrm>
            <a:off x="611207" y="339502"/>
            <a:ext cx="5689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РАБОТЫ ЛЬГОТНОГО ПЕРИОДА КРЕДИТОВАНИЯ</a:t>
            </a:r>
          </a:p>
        </p:txBody>
      </p:sp>
      <p:sp>
        <p:nvSpPr>
          <p:cNvPr id="89" name="Прямоугольник с двумя скругленными соседними углами 88"/>
          <p:cNvSpPr/>
          <p:nvPr/>
        </p:nvSpPr>
        <p:spPr>
          <a:xfrm rot="10800000">
            <a:off x="1885453" y="2750351"/>
            <a:ext cx="5759946" cy="245879"/>
          </a:xfrm>
          <a:prstGeom prst="round2Same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1850097" y="2802443"/>
            <a:ext cx="5890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Партнерский льготный период 60 дней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2341445"/>
            <a:ext cx="9782764" cy="108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99046" y="1100745"/>
            <a:ext cx="844567" cy="1458305"/>
            <a:chOff x="99046" y="1113445"/>
            <a:chExt cx="844567" cy="145830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94295" y="2218529"/>
              <a:ext cx="454071" cy="353221"/>
              <a:chOff x="294295" y="2016786"/>
              <a:chExt cx="454071" cy="353221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337072" y="2016786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94295" y="2038231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 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253896" y="1457722"/>
              <a:ext cx="534870" cy="729101"/>
              <a:chOff x="3173034" y="2808371"/>
              <a:chExt cx="534870" cy="729101"/>
            </a:xfrm>
          </p:grpSpPr>
          <p:sp>
            <p:nvSpPr>
              <p:cNvPr id="44" name="Равнобедренный треугольник 43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38" y="1528307"/>
              <a:ext cx="393700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99046" y="1113445"/>
              <a:ext cx="844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Заключение договора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82725" y="1046884"/>
            <a:ext cx="844567" cy="1512165"/>
            <a:chOff x="919121" y="1059584"/>
            <a:chExt cx="844567" cy="151216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114369" y="2218528"/>
              <a:ext cx="454071" cy="353221"/>
              <a:chOff x="1144847" y="2016785"/>
              <a:chExt cx="454071" cy="353221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187624" y="2016785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44847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1073970" y="1457722"/>
              <a:ext cx="534870" cy="729101"/>
              <a:chOff x="3173034" y="2808371"/>
              <a:chExt cx="534870" cy="729101"/>
            </a:xfrm>
          </p:grpSpPr>
          <p:sp>
            <p:nvSpPr>
              <p:cNvPr id="64" name="Равнобедренный треугольник 63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283" y="1491630"/>
              <a:ext cx="466242" cy="46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919121" y="1059584"/>
              <a:ext cx="84456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Первая покупка на 1 000 руб. 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75656" y="1046884"/>
            <a:ext cx="844567" cy="1512164"/>
            <a:chOff x="1803931" y="1059584"/>
            <a:chExt cx="844567" cy="151216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999180" y="2218527"/>
              <a:ext cx="454071" cy="353221"/>
              <a:chOff x="2440991" y="2016784"/>
              <a:chExt cx="454071" cy="353221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483768" y="2016784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40991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 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1958781" y="1457722"/>
              <a:ext cx="534870" cy="729101"/>
              <a:chOff x="3173034" y="2808371"/>
              <a:chExt cx="534870" cy="729101"/>
            </a:xfrm>
          </p:grpSpPr>
          <p:sp>
            <p:nvSpPr>
              <p:cNvPr id="67" name="Равнобедренный треугольник 66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501" y="1491630"/>
              <a:ext cx="466242" cy="46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1803931" y="1059584"/>
              <a:ext cx="84456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Покупка </a:t>
              </a:r>
              <a:r>
                <a:rPr lang="ru-RU" sz="7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 партнера </a:t>
              </a:r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2 000 руб.</a:t>
              </a:r>
              <a:r>
                <a:rPr lang="en-US" sz="7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528958" y="1152956"/>
            <a:ext cx="894573" cy="1404445"/>
            <a:chOff x="3219088" y="1167305"/>
            <a:chExt cx="894573" cy="140444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439340" y="2218529"/>
              <a:ext cx="454071" cy="353221"/>
              <a:chOff x="3881151" y="2016786"/>
              <a:chExt cx="454071" cy="353221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923928" y="2016786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81151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апр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3398940" y="1457722"/>
              <a:ext cx="534870" cy="729101"/>
              <a:chOff x="3173034" y="2808371"/>
              <a:chExt cx="534870" cy="729101"/>
            </a:xfrm>
          </p:grpSpPr>
          <p:sp>
            <p:nvSpPr>
              <p:cNvPr id="70" name="Равнобедренный треугольник 69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686" y="1492036"/>
              <a:ext cx="466242" cy="46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3219088" y="1167305"/>
              <a:ext cx="8945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Уведомление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03391" y="1098782"/>
            <a:ext cx="933127" cy="1458307"/>
            <a:chOff x="4113661" y="1113443"/>
            <a:chExt cx="933127" cy="145830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353417" y="2218529"/>
              <a:ext cx="454071" cy="353221"/>
              <a:chOff x="4601231" y="2016786"/>
              <a:chExt cx="454071" cy="35322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644008" y="2016786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01231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05 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апр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4313017" y="1457722"/>
              <a:ext cx="534870" cy="729101"/>
              <a:chOff x="3173034" y="2808371"/>
              <a:chExt cx="534870" cy="729101"/>
            </a:xfrm>
          </p:grpSpPr>
          <p:sp>
            <p:nvSpPr>
              <p:cNvPr id="73" name="Равнобедренный треугольник 72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97" y="1458912"/>
              <a:ext cx="534872" cy="534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4113661" y="1113443"/>
              <a:ext cx="933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Обязательный платеж 5%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1960" y="1101101"/>
            <a:ext cx="1048835" cy="1458307"/>
            <a:chOff x="5773992" y="1113443"/>
            <a:chExt cx="1048835" cy="145830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069601" y="2218529"/>
              <a:ext cx="454071" cy="353221"/>
              <a:chOff x="6511412" y="2016786"/>
              <a:chExt cx="454071" cy="353221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6554189" y="2016786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11412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 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апр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6030494" y="1457722"/>
              <a:ext cx="534870" cy="729101"/>
              <a:chOff x="3173034" y="2808371"/>
              <a:chExt cx="534870" cy="729101"/>
            </a:xfrm>
          </p:grpSpPr>
          <p:sp>
            <p:nvSpPr>
              <p:cNvPr id="76" name="Равнобедренный треугольник 75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289" y="1491630"/>
              <a:ext cx="466242" cy="46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5773992" y="1113443"/>
              <a:ext cx="1048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Погашение задолженности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982271" y="1049005"/>
            <a:ext cx="933127" cy="1512165"/>
            <a:chOff x="6769754" y="1059582"/>
            <a:chExt cx="933127" cy="151216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019115" y="2218526"/>
              <a:ext cx="454071" cy="353221"/>
              <a:chOff x="7460926" y="2016783"/>
              <a:chExt cx="454071" cy="353221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7503703" y="2016783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60926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</a:p>
              <a:p>
                <a:pPr algn="ctr"/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апр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6978716" y="1457722"/>
              <a:ext cx="534870" cy="729101"/>
              <a:chOff x="3173034" y="2808371"/>
              <a:chExt cx="534870" cy="729101"/>
            </a:xfrm>
          </p:grpSpPr>
          <p:sp>
            <p:nvSpPr>
              <p:cNvPr id="79" name="Равнобедренный треугольник 78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116" y="1497716"/>
              <a:ext cx="454070" cy="454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6769754" y="1059582"/>
              <a:ext cx="9331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Конец льготного периода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652120" y="909216"/>
            <a:ext cx="933127" cy="1648352"/>
            <a:chOff x="8103144" y="922923"/>
            <a:chExt cx="933127" cy="1648352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345647" y="2218054"/>
              <a:ext cx="454071" cy="353221"/>
              <a:chOff x="8345647" y="2016311"/>
              <a:chExt cx="454071" cy="353221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8388424" y="2016311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345647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</a:t>
                </a:r>
              </a:p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мая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8305248" y="1457722"/>
              <a:ext cx="534870" cy="729101"/>
              <a:chOff x="3173034" y="2808371"/>
              <a:chExt cx="534870" cy="729101"/>
            </a:xfrm>
          </p:grpSpPr>
          <p:sp>
            <p:nvSpPr>
              <p:cNvPr id="82" name="Равнобедренный треугольник 81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5648" y="1497716"/>
              <a:ext cx="454070" cy="454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8103144" y="922923"/>
              <a:ext cx="933127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Начисление процентов </a:t>
              </a:r>
              <a:endPara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ru-RU" sz="5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(при невыполнении условий льготного периода)</a:t>
              </a:r>
              <a:endParaRPr lang="ru-RU" sz="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6444208" y="1100242"/>
            <a:ext cx="933127" cy="1458307"/>
            <a:chOff x="4113661" y="1113443"/>
            <a:chExt cx="933127" cy="1458307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4353417" y="2218529"/>
              <a:ext cx="454071" cy="353221"/>
              <a:chOff x="4601231" y="2016786"/>
              <a:chExt cx="454071" cy="353221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4644008" y="2016786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601231" y="2039032"/>
                <a:ext cx="45407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05 </a:t>
                </a:r>
              </a:p>
              <a:p>
                <a:pPr algn="ctr"/>
                <a:r>
                  <a:rPr lang="ru-RU" sz="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мая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4313017" y="1457722"/>
              <a:ext cx="534870" cy="729101"/>
              <a:chOff x="3173034" y="2808371"/>
              <a:chExt cx="534870" cy="729101"/>
            </a:xfrm>
          </p:grpSpPr>
          <p:sp>
            <p:nvSpPr>
              <p:cNvPr id="96" name="Равнобедренный треугольник 95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4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97" y="1451985"/>
              <a:ext cx="534872" cy="534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Box 94"/>
            <p:cNvSpPr txBox="1"/>
            <p:nvPr/>
          </p:nvSpPr>
          <p:spPr>
            <a:xfrm>
              <a:off x="4113661" y="1113443"/>
              <a:ext cx="933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Обязательный платеж 5%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164288" y="1047243"/>
            <a:ext cx="933127" cy="1512165"/>
            <a:chOff x="6769754" y="1059582"/>
            <a:chExt cx="933127" cy="1512165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7019115" y="2218526"/>
              <a:ext cx="454071" cy="353221"/>
              <a:chOff x="7460926" y="2016783"/>
              <a:chExt cx="454071" cy="353221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7503703" y="2016783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460926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</a:t>
                </a:r>
              </a:p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мая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6978716" y="1457722"/>
              <a:ext cx="534870" cy="729101"/>
              <a:chOff x="3173034" y="2808371"/>
              <a:chExt cx="534870" cy="729101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116" y="1497716"/>
              <a:ext cx="454070" cy="454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6769754" y="1059582"/>
              <a:ext cx="9331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Конец льготного периода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8220736" y="1101101"/>
            <a:ext cx="933127" cy="1457833"/>
            <a:chOff x="8106117" y="1113442"/>
            <a:chExt cx="933127" cy="14578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8345647" y="2218054"/>
              <a:ext cx="454071" cy="353221"/>
              <a:chOff x="8345647" y="2016311"/>
              <a:chExt cx="454071" cy="353221"/>
            </a:xfrm>
          </p:grpSpPr>
          <p:sp>
            <p:nvSpPr>
              <p:cNvPr id="130" name="Овал 129"/>
              <p:cNvSpPr/>
              <p:nvPr/>
            </p:nvSpPr>
            <p:spPr>
              <a:xfrm>
                <a:off x="8388424" y="2016311"/>
                <a:ext cx="368519" cy="3532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45647" y="2039032"/>
                <a:ext cx="454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</a:t>
                </a:r>
                <a:r>
                  <a:rPr lang="ru-RU" sz="7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июн</a:t>
                </a:r>
                <a:endPara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25" name="Группа 124"/>
            <p:cNvGrpSpPr/>
            <p:nvPr/>
          </p:nvGrpSpPr>
          <p:grpSpPr>
            <a:xfrm>
              <a:off x="8305248" y="1457722"/>
              <a:ext cx="534870" cy="729101"/>
              <a:chOff x="3173034" y="2808371"/>
              <a:chExt cx="534870" cy="729101"/>
            </a:xfrm>
          </p:grpSpPr>
          <p:sp>
            <p:nvSpPr>
              <p:cNvPr id="128" name="Равнобедренный треугольник 127"/>
              <p:cNvSpPr/>
              <p:nvPr/>
            </p:nvSpPr>
            <p:spPr>
              <a:xfrm rot="10800000">
                <a:off x="3307678" y="3308522"/>
                <a:ext cx="265582" cy="22895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3173034" y="2808371"/>
                <a:ext cx="534870" cy="53487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5648" y="1497716"/>
              <a:ext cx="454070" cy="454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" name="TextBox 126"/>
            <p:cNvSpPr txBox="1"/>
            <p:nvPr/>
          </p:nvSpPr>
          <p:spPr>
            <a:xfrm>
              <a:off x="8106117" y="1113442"/>
              <a:ext cx="933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Начисление процентов</a:t>
              </a:r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5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207" y="339502"/>
            <a:ext cx="5689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ПАРТНЕРЫ БАНКА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208" y="708834"/>
            <a:ext cx="792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ПРОГРАММЕ УЧАСТВУЮТ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ЛОКАЛЬНЫЕ ПАРТНЕРЫ В РАЗЛИЧНЫХ ИНДУСТРИЯХ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23928" y="1446963"/>
            <a:ext cx="4881094" cy="3141012"/>
            <a:chOff x="3643516" y="1446963"/>
            <a:chExt cx="4881094" cy="31410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516" y="1446963"/>
              <a:ext cx="4881094" cy="314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Рисунок 1" descr="image00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r="14303"/>
            <a:stretch/>
          </p:blipFill>
          <p:spPr bwMode="auto">
            <a:xfrm>
              <a:off x="4299952" y="1597765"/>
              <a:ext cx="3584416" cy="227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611188" y="1995686"/>
            <a:ext cx="3600772" cy="1512168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Разместите Ваш логотип и количество дней дополнительного льготного периода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207" y="339502"/>
            <a:ext cx="5689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КРЕДИТНОЙ КАРТЫ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 БЕЗ КУПЮР»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81040" y="1275606"/>
            <a:ext cx="2390048" cy="1830593"/>
            <a:chOff x="741792" y="2613365"/>
            <a:chExt cx="2390048" cy="183059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1792" y="3920738"/>
              <a:ext cx="2390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Через предодобренное предложение банка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756" y="2613365"/>
              <a:ext cx="108012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574788" y="1275606"/>
            <a:ext cx="2176976" cy="1830593"/>
            <a:chOff x="3702457" y="2613365"/>
            <a:chExt cx="2176976" cy="183059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885" y="2613365"/>
              <a:ext cx="108012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702457" y="3920738"/>
              <a:ext cx="21769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 своего клиентского менеджера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55464" y="1275607"/>
            <a:ext cx="2176976" cy="1830592"/>
            <a:chOff x="6516216" y="2613366"/>
            <a:chExt cx="2176976" cy="183059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516216" y="3920738"/>
              <a:ext cx="21769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При получении кредита «Доверие»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916" y="2613366"/>
              <a:ext cx="114157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611560" y="3651870"/>
            <a:ext cx="480428" cy="480428"/>
          </a:xfrm>
          <a:prstGeom prst="ellipse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11560" y="4443958"/>
            <a:ext cx="480428" cy="480428"/>
          </a:xfrm>
          <a:prstGeom prst="ellipse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5944" y="3599696"/>
            <a:ext cx="31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944" y="4391784"/>
            <a:ext cx="31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236004" y="363047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Подайте заявление и анкету на получение карты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6004" y="442295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Предоставьте пакет документов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578892" y="3651870"/>
            <a:ext cx="480428" cy="480428"/>
          </a:xfrm>
          <a:prstGeom prst="ellipse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578892" y="4443958"/>
            <a:ext cx="480428" cy="480428"/>
          </a:xfrm>
          <a:prstGeom prst="ellipse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663276" y="3599696"/>
            <a:ext cx="31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663276" y="4391784"/>
            <a:ext cx="31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203336" y="363047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получения одобрения подпишите договор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3336" y="442295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Заберите кредитную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бизнес-карту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368</Words>
  <Application>Microsoft Office PowerPoint</Application>
  <PresentationFormat>Экран (16:9)</PresentationFormat>
  <Paragraphs>84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2018-11-07T11:28:15Z</dcterms:created>
  <dcterms:modified xsi:type="dcterms:W3CDTF">2018-11-16T08:15:39Z</dcterms:modified>
</cp:coreProperties>
</file>